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8" r:id="rId2"/>
    <p:sldId id="269" r:id="rId3"/>
    <p:sldId id="265" r:id="rId4"/>
    <p:sldId id="266" r:id="rId5"/>
    <p:sldId id="306" r:id="rId6"/>
    <p:sldId id="257" r:id="rId7"/>
    <p:sldId id="267" r:id="rId8"/>
    <p:sldId id="261" r:id="rId9"/>
    <p:sldId id="272" r:id="rId10"/>
    <p:sldId id="307" r:id="rId11"/>
    <p:sldId id="276" r:id="rId12"/>
    <p:sldId id="275" r:id="rId13"/>
    <p:sldId id="277" r:id="rId14"/>
    <p:sldId id="278" r:id="rId15"/>
    <p:sldId id="308" r:id="rId16"/>
    <p:sldId id="309" r:id="rId17"/>
    <p:sldId id="273" r:id="rId18"/>
    <p:sldId id="274" r:id="rId19"/>
    <p:sldId id="310" r:id="rId20"/>
    <p:sldId id="311" r:id="rId21"/>
    <p:sldId id="312" r:id="rId22"/>
    <p:sldId id="313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4059C9-28A0-4596-AB9F-7796E836F53B}" type="datetimeFigureOut">
              <a:rPr lang="en-US" smtClean="0"/>
              <a:pPr/>
              <a:t>12/17/2015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83772E6-2CD6-41EA-AEB1-BC43120A88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1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888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5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83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081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3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16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772E6-2CD6-41EA-AEB1-BC43120A88F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37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5139" indent="-286592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6367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4914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3460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2006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80553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9100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7646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04462A-7801-472E-8E34-F0F576C9DB66}" type="slidenum">
              <a:rPr lang="en-US" altLang="en-US" sz="1100" b="0">
                <a:solidFill>
                  <a:prstClr val="black"/>
                </a:solidFill>
              </a:rPr>
              <a:pPr/>
              <a:t>20</a:t>
            </a:fld>
            <a:endParaRPr lang="en-US" altLang="en-US" sz="1100" b="0" dirty="0">
              <a:solidFill>
                <a:prstClr val="black"/>
              </a:solidFill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1971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5139" indent="-286592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6367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4914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3460" indent="-229273" defTabSz="915502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2006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80553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39100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97646" indent="-229273" defTabSz="915502"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604462A-7801-472E-8E34-F0F576C9DB66}" type="slidenum">
              <a:rPr lang="en-US" altLang="en-US" sz="1100" b="0">
                <a:solidFill>
                  <a:prstClr val="black"/>
                </a:solidFill>
              </a:rPr>
              <a:pPr/>
              <a:t>21</a:t>
            </a:fld>
            <a:endParaRPr lang="en-US" altLang="en-US" sz="1100" b="0" dirty="0">
              <a:solidFill>
                <a:prstClr val="black"/>
              </a:solidFill>
            </a:endParaRPr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4019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880E-34D0-42EC-8449-72FF11E81485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E6B6-A244-4A25-972E-5DB974EEBF08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AF8F6-2925-4E54-B9EA-35DEE0F6CEF1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184" y="396478"/>
            <a:ext cx="7950200" cy="8227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3" y="1585912"/>
            <a:ext cx="7929033" cy="4586288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BBFD3-D402-4F71-AECA-AD4F57A10B3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4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864C-5831-4E62-A5C6-161704AE969D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6936-960F-452F-8C9E-711BC73E49E5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7AD8-6F97-4825-B93F-BA3943BBA415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AC46-84AF-46B4-821C-2C1A9BF14DCE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477E9-1AC1-4F20-B24E-B23471579047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F3C31-FB0A-4214-A694-6375767AA0AE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74A32-C9FF-4DC4-9465-C6549800838E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54E9-2BCA-4F8E-8CDC-CCE739BCD993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829E0-466D-427E-8B1A-E2154577CD50}" type="datetime1">
              <a:rPr lang="en-US" smtClean="0"/>
              <a:t>12/17/2015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8E1F7-84F5-4604-8FFB-2F5759EEE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Typical Business Cycles</a:t>
            </a:r>
            <a:b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229600" cy="50974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800" b="1" u="sng" dirty="0">
                <a:latin typeface="Times New Roman" pitchFamily="18" charset="0"/>
                <a:cs typeface="Times New Roman" pitchFamily="18" charset="0"/>
              </a:rPr>
              <a:t>Empirical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Demand (Supply) Shock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Inventory, Capacity Accumulation (Debt Financed)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Business Balance Sheet Deterioration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Short Sharp Contraction (6-9 months)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Inventory, Investment Reduction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Business Cash Flow Improvement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Balance Sheet Restoration, Expansion (48 Months Plus)</a:t>
            </a:r>
          </a:p>
          <a:p>
            <a:pPr>
              <a:buNone/>
            </a:pP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700" b="1" u="sng" dirty="0" smtClean="0">
                <a:latin typeface="Times New Roman" pitchFamily="18" charset="0"/>
                <a:cs typeface="Times New Roman" pitchFamily="18" charset="0"/>
              </a:rPr>
              <a:t>Theoretical</a:t>
            </a:r>
          </a:p>
          <a:p>
            <a:pPr algn="ctr">
              <a:buNone/>
            </a:pPr>
            <a:endParaRPr lang="en-US" sz="17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Firms Have Informational (Tax) Incentives to Lever-Up</a:t>
            </a:r>
          </a:p>
          <a:p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Informational Constraints Restrict Financial Market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	Deleveraging (Equity Sale) Especially Under Crisis Conditions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Balance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Sheet Restoration From Internal Cash Flows and Information Acquisition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5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Time There Are Differences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Stabilizing Effects Government/Private Institutions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Limited Issue of Geographic/Cultural Separation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Stabilizing Effects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Non-Commodity Markets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Duration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Profits/Wages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Within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on Investment – Services vs. Manufacturing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Mobility Constraints on Productivity Growth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153919" y="700867"/>
            <a:ext cx="4657436" cy="39528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3000" spc="-32" dirty="0">
                <a:latin typeface="Arial"/>
                <a:cs typeface="Arial"/>
              </a:rPr>
              <a:t>Sources</a:t>
            </a:r>
            <a:r>
              <a:rPr sz="3000" spc="251" dirty="0">
                <a:latin typeface="Arial"/>
                <a:cs typeface="Arial"/>
              </a:rPr>
              <a:t> </a:t>
            </a:r>
            <a:r>
              <a:rPr sz="3000" spc="123" dirty="0">
                <a:latin typeface="Arial"/>
                <a:cs typeface="Arial"/>
              </a:rPr>
              <a:t>of</a:t>
            </a:r>
            <a:r>
              <a:rPr sz="3000" spc="247" dirty="0">
                <a:latin typeface="Arial"/>
                <a:cs typeface="Arial"/>
              </a:rPr>
              <a:t> </a:t>
            </a:r>
            <a:r>
              <a:rPr sz="3000" spc="111" dirty="0">
                <a:latin typeface="Arial"/>
                <a:cs typeface="Arial"/>
              </a:rPr>
              <a:t>Profitability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51801" y="4692881"/>
            <a:ext cx="91786" cy="122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900" spc="32" dirty="0">
                <a:latin typeface="Times New Roman"/>
                <a:cs typeface="Times New Roman"/>
              </a:rPr>
              <a:t>5</a:t>
            </a:r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1733" indent="-262136">
              <a:buFont typeface="Arial"/>
              <a:buChar char="•"/>
              <a:tabLst>
                <a:tab pos="271733" algn="l"/>
              </a:tabLst>
            </a:pPr>
            <a:r>
              <a:rPr sz="2100" spc="20" dirty="0">
                <a:latin typeface="Arial"/>
                <a:cs typeface="Arial"/>
              </a:rPr>
              <a:t>Assets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ts val="875"/>
              </a:lnSpc>
              <a:spcBef>
                <a:spcPts val="22"/>
              </a:spcBef>
              <a:buFont typeface="Arial"/>
              <a:buChar char="•"/>
            </a:pPr>
            <a:endParaRPr sz="900" dirty="0"/>
          </a:p>
          <a:p>
            <a:pPr marL="289915" indent="-280319">
              <a:buFont typeface="Arial"/>
              <a:buChar char="•"/>
              <a:tabLst>
                <a:tab pos="289915" algn="l"/>
              </a:tabLst>
            </a:pPr>
            <a:r>
              <a:rPr sz="2100" spc="40" dirty="0">
                <a:latin typeface="Arial"/>
                <a:cs typeface="Arial"/>
              </a:rPr>
              <a:t>Franchises</a:t>
            </a:r>
            <a:r>
              <a:rPr sz="2100" spc="175" dirty="0">
                <a:latin typeface="Arial"/>
                <a:cs typeface="Arial"/>
              </a:rPr>
              <a:t> </a:t>
            </a:r>
            <a:r>
              <a:rPr sz="2100" spc="87" dirty="0">
                <a:latin typeface="Arial"/>
                <a:cs typeface="Arial"/>
              </a:rPr>
              <a:t>(</a:t>
            </a:r>
            <a:r>
              <a:rPr sz="2100" spc="103" dirty="0">
                <a:latin typeface="Arial"/>
                <a:cs typeface="Arial"/>
              </a:rPr>
              <a:t>Barriers-to-entry</a:t>
            </a:r>
            <a:r>
              <a:rPr sz="2100" spc="87" dirty="0">
                <a:latin typeface="Arial"/>
                <a:cs typeface="Arial"/>
              </a:rPr>
              <a:t>)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ts val="676"/>
              </a:lnSpc>
              <a:spcBef>
                <a:spcPts val="37"/>
              </a:spcBef>
              <a:buFont typeface="Arial"/>
              <a:buChar char="•"/>
            </a:pPr>
            <a:endParaRPr sz="700" dirty="0"/>
          </a:p>
          <a:p>
            <a:pPr marL="591953" lvl="1" indent="-222235">
              <a:buFont typeface="Arial"/>
              <a:buChar char="•"/>
              <a:tabLst>
                <a:tab pos="591448" algn="l"/>
              </a:tabLst>
            </a:pPr>
            <a:r>
              <a:rPr sz="1900" spc="8" dirty="0">
                <a:latin typeface="Arial"/>
                <a:cs typeface="Arial"/>
              </a:rPr>
              <a:t>Sustainable</a:t>
            </a:r>
            <a:r>
              <a:rPr sz="1900" spc="207" dirty="0">
                <a:latin typeface="Arial"/>
                <a:cs typeface="Arial"/>
              </a:rPr>
              <a:t> </a:t>
            </a:r>
            <a:r>
              <a:rPr sz="1900" spc="52" dirty="0">
                <a:latin typeface="Arial"/>
                <a:cs typeface="Arial"/>
              </a:rPr>
              <a:t>Competitive</a:t>
            </a:r>
            <a:r>
              <a:rPr sz="1900" spc="1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Advantages</a:t>
            </a:r>
          </a:p>
          <a:p>
            <a:pPr lvl="1">
              <a:lnSpc>
                <a:spcPts val="517"/>
              </a:lnSpc>
              <a:spcBef>
                <a:spcPts val="19"/>
              </a:spcBef>
              <a:buFont typeface="Arial"/>
              <a:buChar char="•"/>
            </a:pPr>
            <a:endParaRPr sz="500" dirty="0"/>
          </a:p>
          <a:p>
            <a:pPr marL="1101072" lvl="2" indent="-367698">
              <a:buFont typeface="Arial"/>
              <a:buAutoNum type="arabicParenBoth"/>
              <a:tabLst>
                <a:tab pos="1100567" algn="l"/>
              </a:tabLst>
            </a:pPr>
            <a:r>
              <a:rPr sz="1600" spc="8" dirty="0">
                <a:latin typeface="Arial"/>
                <a:cs typeface="Arial"/>
              </a:rPr>
              <a:t>Economies-of-scale</a:t>
            </a:r>
            <a:endParaRPr sz="1600" dirty="0">
              <a:latin typeface="Arial"/>
              <a:cs typeface="Arial"/>
            </a:endParaRPr>
          </a:p>
          <a:p>
            <a:pPr lvl="2">
              <a:lnSpc>
                <a:spcPts val="517"/>
              </a:lnSpc>
              <a:spcBef>
                <a:spcPts val="17"/>
              </a:spcBef>
              <a:buFont typeface="Arial"/>
              <a:buAutoNum type="arabicParenBoth"/>
            </a:pPr>
            <a:endParaRPr sz="500" dirty="0"/>
          </a:p>
          <a:p>
            <a:pPr marL="1089960" lvl="2" indent="-356585">
              <a:buFont typeface="Arial"/>
              <a:buAutoNum type="arabicParenBoth"/>
              <a:tabLst>
                <a:tab pos="1089960" algn="l"/>
              </a:tabLst>
            </a:pPr>
            <a:r>
              <a:rPr sz="1600" spc="24" dirty="0">
                <a:latin typeface="Arial"/>
                <a:cs typeface="Arial"/>
              </a:rPr>
              <a:t>Customer</a:t>
            </a:r>
            <a:r>
              <a:rPr sz="1600" spc="159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Captivity</a:t>
            </a:r>
            <a:endParaRPr sz="1600" dirty="0">
              <a:latin typeface="Arial"/>
              <a:cs typeface="Arial"/>
            </a:endParaRPr>
          </a:p>
          <a:p>
            <a:pPr marL="1464729" marR="381335" indent="-1051069">
              <a:lnSpc>
                <a:spcPts val="2919"/>
              </a:lnSpc>
              <a:spcBef>
                <a:spcPts val="171"/>
              </a:spcBef>
              <a:buFont typeface="Arial"/>
              <a:buChar char="•"/>
              <a:tabLst>
                <a:tab pos="787923" algn="l"/>
              </a:tabLst>
            </a:pPr>
            <a:r>
              <a:rPr sz="1900" spc="-80" dirty="0">
                <a:latin typeface="Arial"/>
                <a:cs typeface="Arial"/>
              </a:rPr>
              <a:t>Key</a:t>
            </a:r>
            <a:r>
              <a:rPr sz="1900" spc="44" dirty="0">
                <a:latin typeface="Arial"/>
                <a:cs typeface="Arial"/>
              </a:rPr>
              <a:t> </a:t>
            </a:r>
            <a:r>
              <a:rPr sz="1900" spc="-36" dirty="0">
                <a:latin typeface="Arial"/>
                <a:cs typeface="Arial"/>
              </a:rPr>
              <a:t>is</a:t>
            </a:r>
            <a:r>
              <a:rPr sz="1900" spc="48" dirty="0">
                <a:latin typeface="Arial"/>
                <a:cs typeface="Arial"/>
              </a:rPr>
              <a:t> </a:t>
            </a:r>
            <a:r>
              <a:rPr sz="1900" spc="60" dirty="0">
                <a:latin typeface="Arial"/>
                <a:cs typeface="Arial"/>
              </a:rPr>
              <a:t>'local'</a:t>
            </a:r>
            <a:r>
              <a:rPr sz="1900" spc="162" dirty="0">
                <a:latin typeface="Arial"/>
                <a:cs typeface="Arial"/>
              </a:rPr>
              <a:t> </a:t>
            </a:r>
            <a:r>
              <a:rPr sz="1900" spc="56" dirty="0">
                <a:latin typeface="Arial"/>
                <a:cs typeface="Arial"/>
              </a:rPr>
              <a:t>market</a:t>
            </a:r>
            <a:r>
              <a:rPr sz="1900" spc="99" dirty="0">
                <a:latin typeface="Arial"/>
                <a:cs typeface="Arial"/>
              </a:rPr>
              <a:t> </a:t>
            </a:r>
            <a:r>
              <a:rPr sz="1900" spc="52" dirty="0">
                <a:latin typeface="Arial"/>
                <a:cs typeface="Arial"/>
              </a:rPr>
              <a:t>dominance</a:t>
            </a:r>
            <a:r>
              <a:rPr sz="1900" spc="24" dirty="0">
                <a:latin typeface="Arial"/>
                <a:cs typeface="Arial"/>
              </a:rPr>
              <a:t> (Products,</a:t>
            </a:r>
            <a:r>
              <a:rPr sz="1900" spc="103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Geography</a:t>
            </a:r>
            <a:r>
              <a:rPr sz="1900" spc="4" dirty="0">
                <a:latin typeface="Arial"/>
                <a:cs typeface="Arial"/>
              </a:rPr>
              <a:t>)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ts val="398"/>
              </a:lnSpc>
              <a:spcBef>
                <a:spcPts val="30"/>
              </a:spcBef>
              <a:buFont typeface="Arial"/>
              <a:buChar char="•"/>
            </a:pPr>
            <a:endParaRPr sz="400" dirty="0"/>
          </a:p>
          <a:p>
            <a:pPr marL="773780" indent="-360121">
              <a:buFont typeface="Arial"/>
              <a:buChar char="•"/>
              <a:tabLst>
                <a:tab pos="773276" algn="l"/>
              </a:tabLst>
            </a:pPr>
            <a:r>
              <a:rPr sz="1900" spc="-28" dirty="0">
                <a:latin typeface="Arial"/>
                <a:cs typeface="Arial"/>
              </a:rPr>
              <a:t>Services</a:t>
            </a:r>
            <a:r>
              <a:rPr sz="1900" spc="259" dirty="0">
                <a:latin typeface="Arial"/>
                <a:cs typeface="Arial"/>
              </a:rPr>
              <a:t> </a:t>
            </a:r>
            <a:r>
              <a:rPr sz="1900" spc="95" dirty="0">
                <a:latin typeface="Arial"/>
                <a:cs typeface="Arial"/>
              </a:rPr>
              <a:t>not</a:t>
            </a:r>
            <a:r>
              <a:rPr sz="1900" spc="76" dirty="0">
                <a:latin typeface="Arial"/>
                <a:cs typeface="Arial"/>
              </a:rPr>
              <a:t> </a:t>
            </a:r>
            <a:r>
              <a:rPr sz="1900" spc="64" dirty="0">
                <a:latin typeface="Arial"/>
                <a:cs typeface="Arial"/>
              </a:rPr>
              <a:t>manufacturing</a:t>
            </a:r>
            <a:endParaRPr sz="1900" dirty="0">
              <a:latin typeface="Arial"/>
              <a:cs typeface="Arial"/>
            </a:endParaRPr>
          </a:p>
          <a:p>
            <a:pPr>
              <a:lnSpc>
                <a:spcPts val="795"/>
              </a:lnSpc>
              <a:spcBef>
                <a:spcPts val="47"/>
              </a:spcBef>
            </a:pPr>
            <a:endParaRPr sz="800" dirty="0"/>
          </a:p>
          <a:p>
            <a:pPr marL="471744" indent="-371233">
              <a:buFont typeface="Arial"/>
              <a:buChar char="•"/>
              <a:tabLst>
                <a:tab pos="471744" algn="l"/>
              </a:tabLst>
            </a:pPr>
            <a:r>
              <a:rPr sz="2100" spc="60" dirty="0">
                <a:latin typeface="Arial"/>
                <a:cs typeface="Arial"/>
              </a:rPr>
              <a:t>Perceived</a:t>
            </a:r>
            <a:r>
              <a:rPr sz="2100" spc="182" dirty="0">
                <a:latin typeface="Arial"/>
                <a:cs typeface="Arial"/>
              </a:rPr>
              <a:t> </a:t>
            </a:r>
            <a:r>
              <a:rPr sz="2100" spc="64" dirty="0" smtClean="0">
                <a:latin typeface="Arial"/>
                <a:cs typeface="Arial"/>
              </a:rPr>
              <a:t>risk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53067" y="3244334"/>
            <a:ext cx="2037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productivity growth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904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04467" y="480091"/>
            <a:ext cx="2178627" cy="37623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>
              <a:lnSpc>
                <a:spcPts val="3452"/>
              </a:lnSpc>
            </a:pPr>
            <a:r>
              <a:rPr sz="2700" b="1" spc="-191" dirty="0">
                <a:latin typeface="Arial"/>
                <a:cs typeface="Arial"/>
              </a:rPr>
              <a:t>P</a:t>
            </a:r>
            <a:r>
              <a:rPr sz="2700" b="1" spc="-36" dirty="0">
                <a:latin typeface="Arial"/>
                <a:cs typeface="Arial"/>
              </a:rPr>
              <a:t>rofita</a:t>
            </a:r>
            <a:r>
              <a:rPr sz="2700" b="1" spc="-398" dirty="0">
                <a:latin typeface="Arial"/>
                <a:cs typeface="Arial"/>
              </a:rPr>
              <a:t> </a:t>
            </a:r>
            <a:r>
              <a:rPr sz="2900" b="1" spc="-162" dirty="0">
                <a:latin typeface="Arial"/>
                <a:cs typeface="Arial"/>
              </a:rPr>
              <a:t>b</a:t>
            </a:r>
            <a:r>
              <a:rPr sz="2700" b="1" dirty="0">
                <a:latin typeface="Arial"/>
                <a:cs typeface="Arial"/>
              </a:rPr>
              <a:t>i</a:t>
            </a:r>
            <a:r>
              <a:rPr sz="2700" b="1" spc="-72" dirty="0">
                <a:latin typeface="Arial"/>
                <a:cs typeface="Arial"/>
              </a:rPr>
              <a:t>I</a:t>
            </a:r>
            <a:r>
              <a:rPr sz="2700" b="1" spc="-12" dirty="0">
                <a:latin typeface="Arial"/>
                <a:cs typeface="Arial"/>
              </a:rPr>
              <a:t>ity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70240" y="4666091"/>
            <a:ext cx="91209" cy="12252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endParaRPr sz="9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8438" y="915364"/>
            <a:ext cx="2475345" cy="350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>
              <a:lnSpc>
                <a:spcPts val="3217"/>
              </a:lnSpc>
            </a:pPr>
            <a:r>
              <a:rPr sz="2700" b="1" spc="-16" dirty="0">
                <a:latin typeface="Arial"/>
                <a:cs typeface="Arial"/>
              </a:rPr>
              <a:t>United</a:t>
            </a:r>
            <a:r>
              <a:rPr sz="2700" b="1" spc="107" dirty="0">
                <a:latin typeface="Arial"/>
                <a:cs typeface="Arial"/>
              </a:rPr>
              <a:t> </a:t>
            </a:r>
            <a:r>
              <a:rPr sz="2700" b="1" spc="-95" dirty="0">
                <a:latin typeface="Arial"/>
                <a:cs typeface="Arial"/>
              </a:rPr>
              <a:t>States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6125" y="1456068"/>
            <a:ext cx="477982" cy="137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000" spc="-56" dirty="0">
                <a:latin typeface="Arial"/>
                <a:cs typeface="Arial"/>
              </a:rPr>
              <a:t>YEARS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70559" y="1386977"/>
            <a:ext cx="1653308" cy="39961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637" marR="10102" indent="-4041">
              <a:lnSpc>
                <a:spcPct val="150800"/>
              </a:lnSpc>
            </a:pPr>
            <a:r>
              <a:rPr sz="1000" spc="-32" dirty="0">
                <a:latin typeface="Arial"/>
                <a:cs typeface="Arial"/>
              </a:rPr>
              <a:t>CORPORATE </a:t>
            </a:r>
            <a:r>
              <a:rPr sz="1000" spc="-52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PROFITS/ </a:t>
            </a:r>
            <a:r>
              <a:rPr sz="1000" u="heavy" spc="-8" dirty="0">
                <a:latin typeface="Arial"/>
                <a:cs typeface="Arial"/>
              </a:rPr>
              <a:t>NATL</a:t>
            </a:r>
            <a:r>
              <a:rPr sz="1000" u="heavy" spc="68" dirty="0">
                <a:latin typeface="Arial"/>
                <a:cs typeface="Arial"/>
              </a:rPr>
              <a:t> </a:t>
            </a:r>
            <a:r>
              <a:rPr sz="1000" u="heavy" spc="44" dirty="0">
                <a:latin typeface="Arial"/>
                <a:cs typeface="Arial"/>
              </a:rPr>
              <a:t>INCOME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1145" y="1452958"/>
            <a:ext cx="1013691" cy="137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000" spc="-16" dirty="0">
                <a:latin typeface="Arial"/>
                <a:cs typeface="Arial"/>
              </a:rPr>
              <a:t>BUS</a:t>
            </a:r>
            <a:r>
              <a:rPr sz="1000" spc="72" dirty="0">
                <a:latin typeface="Arial"/>
                <a:cs typeface="Arial"/>
              </a:rPr>
              <a:t> </a:t>
            </a:r>
            <a:r>
              <a:rPr sz="1000" spc="44" dirty="0">
                <a:latin typeface="Arial"/>
                <a:cs typeface="Arial"/>
              </a:rPr>
              <a:t>INV/GDP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788153"/>
              </p:ext>
            </p:extLst>
          </p:nvPr>
        </p:nvGraphicFramePr>
        <p:xfrm>
          <a:off x="900545" y="1870364"/>
          <a:ext cx="5306734" cy="3147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82415"/>
                <a:gridCol w="2221463"/>
                <a:gridCol w="1702856"/>
              </a:tblGrid>
              <a:tr h="24685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1989-91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007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8.8%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2687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1995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11.0%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10.9%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7044"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1999-2001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9.3%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12.3%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892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2005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40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12.9%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10.7%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5162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2006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13.4%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11.3%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892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2007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738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12.2%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11.7%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268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2008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9.9%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11.6%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080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2009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11.1%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9.7%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8926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2010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13.3%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398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9.2%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892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2011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40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13.7%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9.8%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8737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2012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14.1%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10.3%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8737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2013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14.2%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10.0%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8737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2014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9765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13.9%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</a:pPr>
                      <a:r>
                        <a:rPr lang="en-US" sz="1000" dirty="0" smtClean="0">
                          <a:latin typeface="Times New Roman"/>
                          <a:cs typeface="Times New Roman"/>
                        </a:rPr>
                        <a:t>9.9%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3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44865" y="232936"/>
            <a:ext cx="4087668" cy="8291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 marR="10102" indent="156069">
              <a:lnSpc>
                <a:spcPct val="123800"/>
              </a:lnSpc>
              <a:tabLst>
                <a:tab pos="1289972" algn="l"/>
              </a:tabLst>
            </a:pPr>
            <a:r>
              <a:rPr sz="2500" b="1" spc="24" dirty="0">
                <a:latin typeface="Arial"/>
                <a:cs typeface="Arial"/>
              </a:rPr>
              <a:t>Productivity</a:t>
            </a:r>
            <a:r>
              <a:rPr sz="2500" b="1" spc="278" dirty="0">
                <a:latin typeface="Arial"/>
                <a:cs typeface="Arial"/>
              </a:rPr>
              <a:t> </a:t>
            </a:r>
            <a:r>
              <a:rPr sz="2500" b="1" spc="87" dirty="0">
                <a:latin typeface="Arial"/>
                <a:cs typeface="Arial"/>
              </a:rPr>
              <a:t>Growth</a:t>
            </a:r>
            <a:r>
              <a:rPr sz="2500" b="1" spc="40" dirty="0">
                <a:latin typeface="Arial"/>
                <a:cs typeface="Arial"/>
              </a:rPr>
              <a:t> </a:t>
            </a:r>
            <a:r>
              <a:rPr sz="2500" b="1" spc="95" dirty="0">
                <a:latin typeface="Arial"/>
                <a:cs typeface="Arial"/>
              </a:rPr>
              <a:t>Output	</a:t>
            </a:r>
            <a:r>
              <a:rPr sz="2500" b="1" spc="-44" dirty="0">
                <a:latin typeface="Arial"/>
                <a:cs typeface="Arial"/>
              </a:rPr>
              <a:t>Per</a:t>
            </a:r>
            <a:r>
              <a:rPr sz="2500" b="1" spc="255" dirty="0">
                <a:latin typeface="Arial"/>
                <a:cs typeface="Arial"/>
              </a:rPr>
              <a:t> </a:t>
            </a:r>
            <a:r>
              <a:rPr sz="2500" b="1" spc="115" dirty="0">
                <a:latin typeface="Arial"/>
                <a:cs typeface="Arial"/>
              </a:rPr>
              <a:t>Man-Hour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68425" y="4725266"/>
            <a:ext cx="99291" cy="11733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endParaRPr sz="8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16989" y="1392855"/>
          <a:ext cx="5297052" cy="29223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1887"/>
                <a:gridCol w="839673"/>
                <a:gridCol w="1226853"/>
                <a:gridCol w="1080115"/>
                <a:gridCol w="688524"/>
              </a:tblGrid>
              <a:tr h="457175">
                <a:tc>
                  <a:txBody>
                    <a:bodyPr/>
                    <a:lstStyle/>
                    <a:p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9715">
                        <a:lnSpc>
                          <a:spcPct val="100000"/>
                        </a:lnSpc>
                      </a:pPr>
                      <a:r>
                        <a:rPr sz="900" b="1" dirty="0" smtClean="0">
                          <a:latin typeface="Arial"/>
                          <a:cs typeface="Arial"/>
                        </a:rPr>
                        <a:t>Level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26416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2011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5745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2000-2011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2009-11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7185">
                        <a:lnSpc>
                          <a:spcPct val="100000"/>
                        </a:lnSpc>
                      </a:pPr>
                      <a:r>
                        <a:rPr sz="1000" b="1" dirty="0" smtClean="0">
                          <a:latin typeface="Times New Roman"/>
                          <a:cs typeface="Times New Roman"/>
                        </a:rPr>
                        <a:t>2009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5084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United</a:t>
                      </a:r>
                      <a:r>
                        <a:rPr sz="900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States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100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2.0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1.7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93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2.5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160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Japan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69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75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1.7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18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2.3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-0.8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316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United</a:t>
                      </a:r>
                      <a:r>
                        <a:rPr sz="900" spc="5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0" dirty="0" smtClean="0">
                          <a:latin typeface="Arial"/>
                          <a:cs typeface="Arial"/>
                        </a:rPr>
                        <a:t>Kingdom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099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78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75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1.7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0.5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-1.9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3162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Germany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02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93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1.3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04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0.3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-2.5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3162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France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96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75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1.2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0.7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146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-0.6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36472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Canada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</a:pPr>
                      <a:r>
                        <a:rPr sz="1000" dirty="0" smtClean="0">
                          <a:latin typeface="Times New Roman"/>
                          <a:cs typeface="Times New Roman"/>
                        </a:rPr>
                        <a:t>77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307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1.0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0.8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0.7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  <a:tr h="294323"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900" dirty="0" smtClean="0">
                          <a:latin typeface="Arial"/>
                          <a:cs typeface="Arial"/>
                        </a:rPr>
                        <a:t>Italy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76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0.3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0.1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</a:pPr>
                      <a:r>
                        <a:rPr sz="1100" dirty="0" smtClean="0">
                          <a:latin typeface="Courier New"/>
                          <a:cs typeface="Courier New"/>
                        </a:rPr>
                        <a:t>-2.2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44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467331" y="766849"/>
            <a:ext cx="2051050" cy="2883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2100" b="1" dirty="0">
                <a:latin typeface="Times New Roman"/>
                <a:cs typeface="Times New Roman"/>
              </a:rPr>
              <a:t>Inflation</a:t>
            </a:r>
            <a:r>
              <a:rPr sz="2100" b="1" spc="179" dirty="0">
                <a:latin typeface="Times New Roman"/>
                <a:cs typeface="Times New Roman"/>
              </a:rPr>
              <a:t> </a:t>
            </a:r>
            <a:r>
              <a:rPr sz="2100" b="1" dirty="0">
                <a:latin typeface="Times New Roman"/>
                <a:cs typeface="Times New Roman"/>
              </a:rPr>
              <a:t>Rates</a:t>
            </a:r>
            <a:endParaRPr sz="2100" dirty="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76537"/>
              </p:ext>
            </p:extLst>
          </p:nvPr>
        </p:nvGraphicFramePr>
        <p:xfrm>
          <a:off x="820651" y="1280084"/>
          <a:ext cx="5431296" cy="4487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9238"/>
                <a:gridCol w="2080850"/>
                <a:gridCol w="2121208"/>
              </a:tblGrid>
              <a:tr h="653934">
                <a:tc>
                  <a:txBody>
                    <a:bodyPr/>
                    <a:lstStyle/>
                    <a:p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GDP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950"/>
                        </a:lnSpc>
                        <a:spcBef>
                          <a:spcPts val="9"/>
                        </a:spcBef>
                      </a:pPr>
                      <a:endParaRPr sz="600" dirty="0"/>
                    </a:p>
                    <a:p>
                      <a:pPr marL="501650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Deflator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51230" marR="25400" indent="4445">
                        <a:lnSpc>
                          <a:spcPct val="1421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Consumption Deflator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7205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2008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2.2%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3.3%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4088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2009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609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0.9%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0.1%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64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2010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1.3%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7320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1.9%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5646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2011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0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2.1%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680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2.4%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5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2012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1.8%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1.8%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5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2013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1.5%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1.2%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92529">
                <a:tc>
                  <a:txBody>
                    <a:bodyPr/>
                    <a:lstStyle/>
                    <a:p>
                      <a:pPr marL="29845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2014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1.5%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algn="ctr">
                        <a:lnSpc>
                          <a:spcPct val="100000"/>
                        </a:lnSpc>
                      </a:pP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1.3%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7338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Average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1.7%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845" algn="ctr">
                        <a:lnSpc>
                          <a:spcPct val="100000"/>
                        </a:lnSpc>
                      </a:pP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lang="en-US" sz="1300" dirty="0" smtClean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1300" dirty="0" smtClean="0">
                          <a:latin typeface="Times New Roman"/>
                          <a:cs typeface="Times New Roman"/>
                        </a:rPr>
                        <a:t>%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69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398157" y="152399"/>
            <a:ext cx="3926443" cy="120486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 algn="ctr"/>
            <a:r>
              <a:rPr lang="en-US" sz="3000" b="1" u="sng" spc="44" dirty="0" smtClean="0">
                <a:latin typeface="Arial"/>
                <a:cs typeface="Arial"/>
              </a:rPr>
              <a:t>John Deere</a:t>
            </a:r>
          </a:p>
          <a:p>
            <a:pPr marL="10102" algn="ctr"/>
            <a:endParaRPr lang="en-US" sz="3000" u="sng" spc="44" dirty="0" smtClean="0">
              <a:latin typeface="Arial"/>
              <a:cs typeface="Arial"/>
            </a:endParaRPr>
          </a:p>
          <a:p>
            <a:pPr marL="10102" algn="ctr"/>
            <a:r>
              <a:rPr lang="en-US" sz="3000" u="sng" spc="44" dirty="0" smtClean="0">
                <a:latin typeface="Arial"/>
                <a:cs typeface="Arial"/>
              </a:rPr>
              <a:t>Cyclical Experience</a:t>
            </a:r>
          </a:p>
          <a:p>
            <a:pPr marL="10102" algn="ctr"/>
            <a:endParaRPr sz="30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058" y="710936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u="sng" dirty="0" smtClean="0"/>
          </a:p>
          <a:p>
            <a:endParaRPr lang="en-US" sz="1200" b="1" u="sng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85058" y="2514600"/>
            <a:ext cx="89589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	              </a:t>
            </a:r>
            <a:r>
              <a:rPr lang="en-US" sz="1600" u="sng" dirty="0" smtClean="0"/>
              <a:t>1999 </a:t>
            </a:r>
            <a:r>
              <a:rPr lang="en-US" sz="1600" dirty="0" smtClean="0"/>
              <a:t>   </a:t>
            </a:r>
            <a:r>
              <a:rPr lang="en-US" sz="1600" u="sng" dirty="0" smtClean="0"/>
              <a:t>2000</a:t>
            </a:r>
            <a:r>
              <a:rPr lang="en-US" sz="1600" dirty="0" smtClean="0"/>
              <a:t>    </a:t>
            </a:r>
            <a:r>
              <a:rPr lang="en-US" sz="1600" u="sng" dirty="0" smtClean="0"/>
              <a:t>2001</a:t>
            </a:r>
            <a:r>
              <a:rPr lang="en-US" sz="1600" dirty="0" smtClean="0"/>
              <a:t>    </a:t>
            </a:r>
            <a:r>
              <a:rPr lang="en-US" sz="1600" u="sng" dirty="0" smtClean="0"/>
              <a:t>2002</a:t>
            </a:r>
            <a:r>
              <a:rPr lang="en-US" sz="1600" dirty="0" smtClean="0"/>
              <a:t>    </a:t>
            </a:r>
            <a:r>
              <a:rPr lang="en-US" sz="1600" u="sng" dirty="0" smtClean="0"/>
              <a:t>2003</a:t>
            </a:r>
            <a:r>
              <a:rPr lang="en-US" sz="1600" dirty="0" smtClean="0"/>
              <a:t>		</a:t>
            </a:r>
            <a:r>
              <a:rPr lang="en-US" sz="1600" u="sng" dirty="0" smtClean="0"/>
              <a:t>2007</a:t>
            </a:r>
            <a:r>
              <a:rPr lang="en-US" sz="1600" dirty="0" smtClean="0"/>
              <a:t>    </a:t>
            </a:r>
            <a:r>
              <a:rPr lang="en-US" sz="1600" u="sng" dirty="0" smtClean="0"/>
              <a:t>2008</a:t>
            </a:r>
            <a:r>
              <a:rPr lang="en-US" sz="1600" dirty="0" smtClean="0"/>
              <a:t>    </a:t>
            </a:r>
            <a:r>
              <a:rPr lang="en-US" sz="1600" u="sng" dirty="0" smtClean="0"/>
              <a:t>2009 </a:t>
            </a:r>
            <a:r>
              <a:rPr lang="en-US" sz="1600" dirty="0" smtClean="0"/>
              <a:t>   </a:t>
            </a:r>
            <a:r>
              <a:rPr lang="en-US" sz="1600" u="sng" dirty="0" smtClean="0"/>
              <a:t>2010 </a:t>
            </a:r>
            <a:r>
              <a:rPr lang="en-US" sz="1600" dirty="0" smtClean="0"/>
              <a:t>   </a:t>
            </a:r>
            <a:r>
              <a:rPr lang="en-US" sz="1600" u="sng" dirty="0" smtClean="0"/>
              <a:t>2011</a:t>
            </a:r>
          </a:p>
          <a:p>
            <a:endParaRPr lang="en-US" sz="1600" dirty="0"/>
          </a:p>
          <a:p>
            <a:r>
              <a:rPr lang="en-US" sz="1600" dirty="0" smtClean="0"/>
              <a:t>Revenues($B)           9.8      11.4      11.2     12.0    13.6                          21.9      26.2       21.1    24.0     29.9</a:t>
            </a:r>
          </a:p>
          <a:p>
            <a:r>
              <a:rPr lang="en-US" sz="1600" dirty="0" smtClean="0"/>
              <a:t>Margin (%)                3.7        6.8          0         3.7      5.3                           11.2     11.4         6.8     12.0     12.9 </a:t>
            </a:r>
          </a:p>
          <a:p>
            <a:pPr marL="342900" indent="-342900">
              <a:buAutoNum type="arabicPlain" startAt="1999"/>
            </a:pP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65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Time Its Different – Wage Dispersion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Services are Locally/Individually Produced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Performances Differences Less Affected by Aggregation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Stigler Data on Professional vs. Aggregate Wage Dispersion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33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4152" y="989734"/>
            <a:ext cx="4971010" cy="0"/>
          </a:xfrm>
          <a:custGeom>
            <a:avLst/>
            <a:gdLst/>
            <a:ahLst/>
            <a:cxnLst/>
            <a:rect l="l" t="t" r="r" b="b"/>
            <a:pathLst>
              <a:path w="5468111">
                <a:moveTo>
                  <a:pt x="0" y="0"/>
                </a:moveTo>
                <a:lnTo>
                  <a:pt x="5468111" y="0"/>
                </a:lnTo>
              </a:path>
            </a:pathLst>
          </a:custGeom>
          <a:ln w="6858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3740727" y="2325485"/>
            <a:ext cx="752302" cy="0"/>
          </a:xfrm>
          <a:custGeom>
            <a:avLst/>
            <a:gdLst/>
            <a:ahLst/>
            <a:cxnLst/>
            <a:rect l="l" t="t" r="r" b="b"/>
            <a:pathLst>
              <a:path w="827532">
                <a:moveTo>
                  <a:pt x="0" y="0"/>
                </a:moveTo>
                <a:lnTo>
                  <a:pt x="827532" y="0"/>
                </a:lnTo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2419928" y="1141787"/>
            <a:ext cx="2061441" cy="230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700" b="1" spc="44" dirty="0">
                <a:latin typeface="Arial"/>
                <a:cs typeface="Arial"/>
              </a:rPr>
              <a:t>US</a:t>
            </a:r>
            <a:r>
              <a:rPr sz="1700" b="1" spc="-20" dirty="0">
                <a:latin typeface="Arial"/>
                <a:cs typeface="Arial"/>
              </a:rPr>
              <a:t> </a:t>
            </a:r>
            <a:r>
              <a:rPr sz="1700" b="1" dirty="0">
                <a:latin typeface="Arial"/>
                <a:cs typeface="Arial"/>
              </a:rPr>
              <a:t>Savings</a:t>
            </a:r>
            <a:r>
              <a:rPr sz="1700" b="1" spc="179" dirty="0">
                <a:latin typeface="Arial"/>
                <a:cs typeface="Arial"/>
              </a:rPr>
              <a:t> </a:t>
            </a:r>
            <a:r>
              <a:rPr sz="1700" b="1" spc="24" dirty="0">
                <a:latin typeface="Arial"/>
                <a:cs typeface="Arial"/>
              </a:rPr>
              <a:t>Rate</a:t>
            </a:r>
            <a:endParaRPr sz="17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94347" y="1941191"/>
          <a:ext cx="2297010" cy="3356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5455"/>
                <a:gridCol w="961555"/>
              </a:tblGrid>
              <a:tr h="22063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latin typeface="Arial"/>
                          <a:cs typeface="Arial"/>
                        </a:rPr>
                        <a:t>Disposable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457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latin typeface="Arial"/>
                          <a:cs typeface="Arial"/>
                        </a:rPr>
                        <a:t>Savings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4572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696">
                <a:tc>
                  <a:txBody>
                    <a:bodyPr/>
                    <a:lstStyle/>
                    <a:p>
                      <a:pPr marL="28448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latin typeface="Arial"/>
                          <a:cs typeface="Arial"/>
                        </a:rPr>
                        <a:t>Income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457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latin typeface="Arial"/>
                          <a:cs typeface="Arial"/>
                        </a:rPr>
                        <a:t>Rate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4572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38898">
                <a:tc>
                  <a:txBody>
                    <a:bodyPr/>
                    <a:lstStyle/>
                    <a:p>
                      <a:pPr marL="43053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695.3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10.6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38471">
                <a:tc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1,096.1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10.9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5"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1,821.8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164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8.3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265"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2,720.3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164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9.0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5">
                <a:tc>
                  <a:txBody>
                    <a:bodyPr/>
                    <a:lstStyle/>
                    <a:p>
                      <a:pPr marL="34861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3,839.9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6164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7.0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5">
                <a:tc>
                  <a:txBody>
                    <a:bodyPr/>
                    <a:lstStyle/>
                    <a:p>
                      <a:pPr marL="35306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4,975.8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0534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4.6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6,739.4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0534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2.3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264">
                <a:tc>
                  <a:txBody>
                    <a:bodyPr/>
                    <a:lstStyle/>
                    <a:p>
                      <a:pPr marL="35750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7,055.0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450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1.8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7,350.7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2.4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6"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7,703.6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498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2.1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36703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8,211.5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942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2.0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753">
                <a:tc>
                  <a:txBody>
                    <a:bodyPr/>
                    <a:lstStyle/>
                    <a:p>
                      <a:pPr marL="36703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8,742.4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21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-0.4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306945" y="2044060"/>
          <a:ext cx="2068481" cy="3278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652"/>
                <a:gridCol w="1467829"/>
              </a:tblGrid>
              <a:tr h="57503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200" b="1" u="sng" dirty="0" smtClean="0">
                          <a:latin typeface="Arial"/>
                          <a:cs typeface="Arial"/>
                        </a:rPr>
                        <a:t>Year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750"/>
                        </a:lnSpc>
                        <a:spcBef>
                          <a:spcPts val="38"/>
                        </a:spcBef>
                      </a:pPr>
                      <a:endParaRPr sz="50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sz="700" dirty="0"/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1970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1594" algn="ctr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latin typeface="Arial"/>
                          <a:cs typeface="Arial"/>
                        </a:rPr>
                        <a:t>Consumption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750"/>
                        </a:lnSpc>
                        <a:spcBef>
                          <a:spcPts val="38"/>
                        </a:spcBef>
                      </a:pPr>
                      <a:endParaRPr sz="500" dirty="0"/>
                    </a:p>
                    <a:p>
                      <a:pPr>
                        <a:lnSpc>
                          <a:spcPts val="1000"/>
                        </a:lnSpc>
                      </a:pPr>
                      <a:endParaRPr sz="700" dirty="0"/>
                    </a:p>
                    <a:p>
                      <a:pPr marL="81915" algn="ctr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621.7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0029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1975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83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976.4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1980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1809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1,670.1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1985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3,109.3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265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1990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29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4,285.8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4705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1995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736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5,408.2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1809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7,194.0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26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1809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7,486.8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2002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625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7,830.1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3147"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2003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1334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8,162.5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6265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2004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1334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8,681.6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42195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2005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5780">
                        <a:lnSpc>
                          <a:spcPct val="100000"/>
                        </a:lnSpc>
                      </a:pPr>
                      <a:r>
                        <a:rPr sz="1200" dirty="0" smtClean="0">
                          <a:latin typeface="Times New Roman"/>
                          <a:cs typeface="Times New Roman"/>
                        </a:rPr>
                        <a:t>9,036.1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61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5057" y="1616306"/>
            <a:ext cx="4825538" cy="0"/>
          </a:xfrm>
          <a:custGeom>
            <a:avLst/>
            <a:gdLst/>
            <a:ahLst/>
            <a:cxnLst/>
            <a:rect l="l" t="t" r="r" b="b"/>
            <a:pathLst>
              <a:path w="5308092">
                <a:moveTo>
                  <a:pt x="0" y="0"/>
                </a:moveTo>
                <a:lnTo>
                  <a:pt x="5308092" y="0"/>
                </a:lnTo>
              </a:path>
            </a:pathLst>
          </a:custGeom>
          <a:ln w="4572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700876" y="1073208"/>
            <a:ext cx="3492500" cy="230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700" spc="95" dirty="0">
                <a:latin typeface="Arial"/>
                <a:cs typeface="Arial"/>
              </a:rPr>
              <a:t>Implications</a:t>
            </a:r>
            <a:r>
              <a:rPr sz="1700" spc="87" dirty="0">
                <a:latin typeface="Arial"/>
                <a:cs typeface="Arial"/>
              </a:rPr>
              <a:t> </a:t>
            </a:r>
            <a:r>
              <a:rPr sz="1700" spc="64" dirty="0">
                <a:latin typeface="Arial"/>
                <a:cs typeface="Arial"/>
              </a:rPr>
              <a:t>of</a:t>
            </a:r>
            <a:r>
              <a:rPr sz="1700" spc="-12" dirty="0">
                <a:latin typeface="Arial"/>
                <a:cs typeface="Arial"/>
              </a:rPr>
              <a:t> </a:t>
            </a:r>
            <a:r>
              <a:rPr sz="1700" spc="52" dirty="0">
                <a:latin typeface="Arial"/>
                <a:cs typeface="Arial"/>
              </a:rPr>
              <a:t>Zero</a:t>
            </a:r>
            <a:r>
              <a:rPr sz="1700" spc="87" dirty="0">
                <a:latin typeface="Arial"/>
                <a:cs typeface="Arial"/>
              </a:rPr>
              <a:t> </a:t>
            </a:r>
            <a:r>
              <a:rPr sz="1700" spc="76" dirty="0">
                <a:latin typeface="Arial"/>
                <a:cs typeface="Arial"/>
              </a:rPr>
              <a:t>Savings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1949" y="2182264"/>
            <a:ext cx="1100282" cy="2199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600" spc="8" dirty="0">
                <a:latin typeface="Arial"/>
                <a:cs typeface="Arial"/>
              </a:rPr>
              <a:t>Top</a:t>
            </a:r>
            <a:r>
              <a:rPr sz="1600" spc="87" dirty="0">
                <a:latin typeface="Arial"/>
                <a:cs typeface="Arial"/>
              </a:rPr>
              <a:t> </a:t>
            </a:r>
            <a:r>
              <a:rPr sz="1600" spc="64" dirty="0">
                <a:latin typeface="Arial"/>
                <a:cs typeface="Arial"/>
              </a:rPr>
              <a:t>20%: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5601" y="2182264"/>
            <a:ext cx="2505710" cy="86573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lang="en-US" sz="1600" spc="76" dirty="0" smtClean="0">
                <a:latin typeface="Arial"/>
                <a:cs typeface="Arial"/>
              </a:rPr>
              <a:t>   </a:t>
            </a:r>
            <a:r>
              <a:rPr sz="1600" spc="76" dirty="0" smtClean="0">
                <a:latin typeface="Arial"/>
                <a:cs typeface="Arial"/>
              </a:rPr>
              <a:t>40</a:t>
            </a:r>
            <a:r>
              <a:rPr sz="1600" spc="76" dirty="0">
                <a:latin typeface="Arial"/>
                <a:cs typeface="Arial"/>
              </a:rPr>
              <a:t>%</a:t>
            </a:r>
            <a:r>
              <a:rPr sz="1600" spc="119" dirty="0">
                <a:latin typeface="Arial"/>
                <a:cs typeface="Arial"/>
              </a:rPr>
              <a:t> </a:t>
            </a:r>
            <a:r>
              <a:rPr sz="1600" spc="24" dirty="0">
                <a:latin typeface="Arial"/>
                <a:cs typeface="Arial"/>
              </a:rPr>
              <a:t>of</a:t>
            </a:r>
            <a:r>
              <a:rPr sz="1600" spc="151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60" dirty="0">
                <a:latin typeface="Arial"/>
                <a:cs typeface="Arial"/>
              </a:rPr>
              <a:t>nc</a:t>
            </a:r>
            <a:r>
              <a:rPr sz="1600" spc="107" dirty="0">
                <a:latin typeface="Arial"/>
                <a:cs typeface="Arial"/>
              </a:rPr>
              <a:t>o</a:t>
            </a:r>
            <a:r>
              <a:rPr sz="1600" spc="99" dirty="0">
                <a:latin typeface="Arial"/>
                <a:cs typeface="Arial"/>
              </a:rPr>
              <a:t>me</a:t>
            </a:r>
            <a:endParaRPr sz="1600" dirty="0">
              <a:latin typeface="Arial"/>
              <a:cs typeface="Arial"/>
            </a:endParaRPr>
          </a:p>
          <a:p>
            <a:pPr marL="10102">
              <a:lnSpc>
                <a:spcPts val="2187"/>
              </a:lnSpc>
            </a:pPr>
            <a:r>
              <a:rPr sz="1600" spc="111" dirty="0">
                <a:latin typeface="Arial"/>
                <a:cs typeface="Arial"/>
              </a:rPr>
              <a:t>x</a:t>
            </a:r>
            <a:r>
              <a:rPr sz="1600" spc="219" dirty="0">
                <a:latin typeface="Arial"/>
                <a:cs typeface="Arial"/>
              </a:rPr>
              <a:t> </a:t>
            </a:r>
            <a:r>
              <a:rPr spc="-175" dirty="0" smtClean="0">
                <a:latin typeface="Times New Roman"/>
                <a:cs typeface="Times New Roman"/>
              </a:rPr>
              <a:t>15</a:t>
            </a:r>
            <a:r>
              <a:rPr lang="en-US" spc="-175" dirty="0" smtClean="0">
                <a:latin typeface="Times New Roman"/>
                <a:cs typeface="Times New Roman"/>
              </a:rPr>
              <a:t> %</a:t>
            </a:r>
            <a:r>
              <a:rPr spc="76" dirty="0" smtClean="0">
                <a:latin typeface="Times New Roman"/>
                <a:cs typeface="Times New Roman"/>
              </a:rPr>
              <a:t> </a:t>
            </a:r>
            <a:r>
              <a:rPr sz="1600" spc="48" dirty="0">
                <a:latin typeface="Arial"/>
                <a:cs typeface="Arial"/>
              </a:rPr>
              <a:t>Savings</a:t>
            </a:r>
            <a:r>
              <a:rPr sz="1600" spc="182" dirty="0">
                <a:latin typeface="Arial"/>
                <a:cs typeface="Arial"/>
              </a:rPr>
              <a:t> </a:t>
            </a:r>
            <a:r>
              <a:rPr sz="1600" spc="52" dirty="0">
                <a:latin typeface="Arial"/>
                <a:cs typeface="Arial"/>
              </a:rPr>
              <a:t>Rate</a:t>
            </a:r>
            <a:endParaRPr sz="1600" dirty="0">
              <a:latin typeface="Arial"/>
              <a:cs typeface="Arial"/>
            </a:endParaRPr>
          </a:p>
          <a:p>
            <a:pPr marL="24244">
              <a:lnSpc>
                <a:spcPts val="2148"/>
              </a:lnSpc>
            </a:pPr>
            <a:r>
              <a:rPr sz="1600" spc="84" dirty="0">
                <a:latin typeface="Arial"/>
                <a:cs typeface="Arial"/>
              </a:rPr>
              <a:t>=</a:t>
            </a:r>
            <a:r>
              <a:rPr sz="1600" spc="16" dirty="0">
                <a:latin typeface="Arial"/>
                <a:cs typeface="Arial"/>
              </a:rPr>
              <a:t> </a:t>
            </a:r>
            <a:r>
              <a:rPr lang="en-US" sz="1600" spc="16" dirty="0" smtClean="0">
                <a:latin typeface="Arial"/>
                <a:cs typeface="Arial"/>
              </a:rPr>
              <a:t> </a:t>
            </a:r>
            <a:r>
              <a:rPr lang="en-US" spc="-231" dirty="0" smtClean="0">
                <a:latin typeface="Times New Roman"/>
                <a:cs typeface="Times New Roman"/>
              </a:rPr>
              <a:t>6  %    </a:t>
            </a:r>
            <a:r>
              <a:rPr sz="1600" spc="40" dirty="0" smtClean="0">
                <a:latin typeface="Arial"/>
                <a:cs typeface="Arial"/>
              </a:rPr>
              <a:t>Savings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52731" y="3351241"/>
            <a:ext cx="1499177" cy="2199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600" spc="68" dirty="0">
                <a:latin typeface="Arial"/>
                <a:cs typeface="Arial"/>
              </a:rPr>
              <a:t>Bottom</a:t>
            </a:r>
            <a:r>
              <a:rPr sz="1600" spc="76" dirty="0">
                <a:latin typeface="Arial"/>
                <a:cs typeface="Arial"/>
              </a:rPr>
              <a:t> </a:t>
            </a:r>
            <a:r>
              <a:rPr lang="en-US" sz="1600" spc="64" dirty="0">
                <a:latin typeface="Arial"/>
                <a:cs typeface="Arial"/>
              </a:rPr>
              <a:t>8</a:t>
            </a:r>
            <a:r>
              <a:rPr sz="1600" spc="64" dirty="0" smtClean="0">
                <a:latin typeface="Arial"/>
                <a:cs typeface="Arial"/>
              </a:rPr>
              <a:t>0</a:t>
            </a:r>
            <a:r>
              <a:rPr sz="1600" spc="64" dirty="0">
                <a:latin typeface="Arial"/>
                <a:cs typeface="Arial"/>
              </a:rPr>
              <a:t>%: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76633" y="3329593"/>
            <a:ext cx="2947555" cy="2467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600" spc="84" dirty="0">
                <a:latin typeface="Arial"/>
                <a:cs typeface="Arial"/>
              </a:rPr>
              <a:t>=</a:t>
            </a:r>
            <a:r>
              <a:rPr sz="1600" spc="-12" dirty="0">
                <a:latin typeface="Arial"/>
                <a:cs typeface="Arial"/>
              </a:rPr>
              <a:t> </a:t>
            </a:r>
            <a:r>
              <a:rPr sz="1600" spc="76" dirty="0">
                <a:latin typeface="Arial"/>
                <a:cs typeface="Arial"/>
              </a:rPr>
              <a:t>-</a:t>
            </a:r>
            <a:r>
              <a:rPr sz="1600" spc="12" dirty="0">
                <a:latin typeface="Arial"/>
                <a:cs typeface="Arial"/>
              </a:rPr>
              <a:t> </a:t>
            </a:r>
            <a:r>
              <a:rPr spc="-179" dirty="0" smtClean="0">
                <a:latin typeface="Times New Roman"/>
                <a:cs typeface="Times New Roman"/>
              </a:rPr>
              <a:t>6</a:t>
            </a:r>
            <a:r>
              <a:rPr lang="en-US" spc="-179" dirty="0">
                <a:latin typeface="Times New Roman"/>
                <a:cs typeface="Times New Roman"/>
              </a:rPr>
              <a:t> </a:t>
            </a:r>
            <a:r>
              <a:rPr lang="en-US" spc="-179" dirty="0" smtClean="0">
                <a:latin typeface="Times New Roman"/>
                <a:cs typeface="Times New Roman"/>
              </a:rPr>
              <a:t>%</a:t>
            </a:r>
            <a:r>
              <a:rPr spc="155" dirty="0" smtClean="0">
                <a:latin typeface="Times New Roman"/>
                <a:cs typeface="Times New Roman"/>
              </a:rPr>
              <a:t> </a:t>
            </a:r>
            <a:r>
              <a:rPr sz="1600" spc="48" dirty="0">
                <a:latin typeface="Arial"/>
                <a:cs typeface="Arial"/>
              </a:rPr>
              <a:t>Savings</a:t>
            </a:r>
            <a:r>
              <a:rPr sz="1600" spc="215" dirty="0">
                <a:latin typeface="Arial"/>
                <a:cs typeface="Arial"/>
              </a:rPr>
              <a:t> </a:t>
            </a:r>
            <a:r>
              <a:rPr sz="1600" spc="8" dirty="0">
                <a:latin typeface="Arial"/>
                <a:cs typeface="Arial"/>
              </a:rPr>
              <a:t>(</a:t>
            </a:r>
            <a:r>
              <a:rPr sz="1600" spc="4" dirty="0">
                <a:latin typeface="Arial"/>
                <a:cs typeface="Arial"/>
              </a:rPr>
              <a:t>Total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44" dirty="0">
                <a:latin typeface="Arial"/>
                <a:cs typeface="Arial"/>
              </a:rPr>
              <a:t>=</a:t>
            </a:r>
            <a:r>
              <a:rPr sz="1600" spc="-4" dirty="0">
                <a:latin typeface="Arial"/>
                <a:cs typeface="Arial"/>
              </a:rPr>
              <a:t> </a:t>
            </a:r>
            <a:r>
              <a:rPr spc="-40" dirty="0">
                <a:latin typeface="Times New Roman"/>
                <a:cs typeface="Times New Roman"/>
              </a:rPr>
              <a:t>0)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11367" y="3797184"/>
            <a:ext cx="2494973" cy="480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173"/>
            <a:r>
              <a:rPr sz="1600" spc="123" dirty="0">
                <a:latin typeface="Arial"/>
                <a:cs typeface="Arial"/>
              </a:rPr>
              <a:t>Income=</a:t>
            </a:r>
            <a:r>
              <a:rPr sz="1600" spc="36" dirty="0">
                <a:latin typeface="Arial"/>
                <a:cs typeface="Arial"/>
              </a:rPr>
              <a:t> </a:t>
            </a:r>
            <a:r>
              <a:rPr spc="-139" dirty="0" smtClean="0">
                <a:latin typeface="Times New Roman"/>
                <a:cs typeface="Times New Roman"/>
              </a:rPr>
              <a:t>60</a:t>
            </a:r>
            <a:r>
              <a:rPr lang="en-US" spc="-139" dirty="0">
                <a:latin typeface="Times New Roman"/>
                <a:cs typeface="Times New Roman"/>
              </a:rPr>
              <a:t> </a:t>
            </a:r>
            <a:r>
              <a:rPr lang="en-US" spc="-139" dirty="0" smtClean="0">
                <a:latin typeface="Times New Roman"/>
                <a:cs typeface="Times New Roman"/>
              </a:rPr>
              <a:t>%</a:t>
            </a:r>
            <a:endParaRPr dirty="0">
              <a:latin typeface="Times New Roman"/>
              <a:cs typeface="Times New Roman"/>
            </a:endParaRPr>
          </a:p>
          <a:p>
            <a:pPr marL="10102">
              <a:lnSpc>
                <a:spcPts val="2148"/>
              </a:lnSpc>
            </a:pPr>
            <a:r>
              <a:rPr sz="1600" spc="48" dirty="0">
                <a:latin typeface="Arial"/>
                <a:cs typeface="Arial"/>
              </a:rPr>
              <a:t>Savings</a:t>
            </a:r>
            <a:r>
              <a:rPr sz="1600" spc="215" dirty="0">
                <a:latin typeface="Arial"/>
                <a:cs typeface="Arial"/>
              </a:rPr>
              <a:t> </a:t>
            </a:r>
            <a:r>
              <a:rPr sz="1600" spc="32" dirty="0">
                <a:latin typeface="Arial"/>
                <a:cs typeface="Arial"/>
              </a:rPr>
              <a:t>Rate</a:t>
            </a:r>
            <a:r>
              <a:rPr sz="1600" spc="24" dirty="0">
                <a:latin typeface="Arial"/>
                <a:cs typeface="Arial"/>
              </a:rPr>
              <a:t> </a:t>
            </a:r>
            <a:r>
              <a:rPr sz="1600" spc="84" dirty="0">
                <a:latin typeface="Arial"/>
                <a:cs typeface="Arial"/>
              </a:rPr>
              <a:t>=</a:t>
            </a:r>
            <a:r>
              <a:rPr sz="1600" spc="16" dirty="0">
                <a:latin typeface="Arial"/>
                <a:cs typeface="Arial"/>
              </a:rPr>
              <a:t> </a:t>
            </a:r>
            <a:r>
              <a:rPr sz="1600" spc="76" dirty="0">
                <a:latin typeface="Arial"/>
                <a:cs typeface="Arial"/>
              </a:rPr>
              <a:t>-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pc="-28" dirty="0" smtClean="0">
                <a:latin typeface="Times New Roman"/>
                <a:cs typeface="Times New Roman"/>
              </a:rPr>
              <a:t>1</a:t>
            </a:r>
            <a:r>
              <a:rPr spc="-171" dirty="0" smtClean="0">
                <a:latin typeface="Times New Roman"/>
                <a:cs typeface="Times New Roman"/>
              </a:rPr>
              <a:t>0</a:t>
            </a:r>
            <a:r>
              <a:rPr lang="en-US" spc="-171" dirty="0">
                <a:latin typeface="Times New Roman"/>
                <a:cs typeface="Times New Roman"/>
              </a:rPr>
              <a:t> </a:t>
            </a:r>
            <a:r>
              <a:rPr lang="en-US" spc="-171" dirty="0" smtClean="0">
                <a:latin typeface="Times New Roman"/>
                <a:cs typeface="Times New Roman"/>
              </a:rPr>
              <a:t>%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63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Mobility Issues - Productivity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Productivity Growth Opportunities are Local Within/Across Organizations (Baily Data)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Must Be Locally Available</a:t>
            </a:r>
          </a:p>
          <a:p>
            <a:pPr marL="0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Immobility – Labor, Capital, Institutional Capacity, Government Support – Creates Mismatch Between Opportunities and Resources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2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Long Term Cycles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80400" cy="4525963"/>
          </a:xfrm>
        </p:spPr>
        <p:txBody>
          <a:bodyPr>
            <a:normAutofit/>
          </a:bodyPr>
          <a:lstStyle/>
          <a:p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Depression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1930-2 Contraction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Relatively Slow Recovery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Non-Recovery 				                        (Argentina)	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6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Current Recession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Long-Lived Contraction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(Greece, Italy, Europe)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Relatively Slow Recovery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(Japan)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26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653145" y="-71438"/>
            <a:ext cx="7373257" cy="150018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u="sng" dirty="0" smtClean="0"/>
              <a:t/>
            </a:r>
            <a:br>
              <a:rPr lang="en-US" altLang="en-US" u="sng" dirty="0" smtClean="0"/>
            </a:br>
            <a:r>
              <a:rPr lang="en-US" altLang="en-US" u="sng" dirty="0" smtClean="0"/>
              <a:t/>
            </a:r>
            <a:br>
              <a:rPr lang="en-US" altLang="en-US" u="sng" dirty="0" smtClean="0"/>
            </a:br>
            <a: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  <a:t>JAPAN-US GROWTH DIFFERENTIAL</a:t>
            </a:r>
            <a:b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2900" u="sng" dirty="0">
                <a:latin typeface="Times New Roman" pitchFamily="18" charset="0"/>
                <a:cs typeface="Times New Roman" pitchFamily="18" charset="0"/>
              </a:rPr>
              <a:t>AGGREGATE PRIVATE</a:t>
            </a:r>
            <a:r>
              <a:rPr lang="en-US" altLang="en-US" u="sng" dirty="0" smtClean="0"/>
              <a:t/>
            </a:r>
            <a:br>
              <a:rPr lang="en-US" altLang="en-US" u="sng" dirty="0" smtClean="0"/>
            </a:br>
            <a:r>
              <a:rPr lang="en-US" altLang="en-US" sz="2000" u="sng" dirty="0" smtClean="0"/>
              <a:t>(PERCENT </a:t>
            </a:r>
            <a:r>
              <a:rPr lang="en-US" altLang="en-US" sz="2000" u="sng" dirty="0"/>
              <a:t>PA) </a:t>
            </a:r>
            <a:endParaRPr lang="en-US" altLang="en-US" sz="2000" u="sng" dirty="0" smtClean="0"/>
          </a:p>
        </p:txBody>
      </p:sp>
      <p:graphicFrame>
        <p:nvGraphicFramePr>
          <p:cNvPr id="83266" name="Group 322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203201" y="2133600"/>
          <a:ext cx="8737599" cy="3124203"/>
        </p:xfrm>
        <a:graphic>
          <a:graphicData uri="http://schemas.openxmlformats.org/drawingml/2006/table">
            <a:tbl>
              <a:tblPr/>
              <a:tblGrid>
                <a:gridCol w="1497943"/>
                <a:gridCol w="1152265"/>
                <a:gridCol w="1037040"/>
                <a:gridCol w="1277299"/>
                <a:gridCol w="297872"/>
                <a:gridCol w="992908"/>
                <a:gridCol w="893617"/>
                <a:gridCol w="1588655"/>
              </a:tblGrid>
              <a:tr h="30342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Period                                                            Productivity (Per MH)                                                                                Hours Worked (MH)</a:t>
                      </a:r>
                    </a:p>
                  </a:txBody>
                  <a:tcPr marT="45722" marB="4572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Japan-US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Japan-US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1970-80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1980-85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1985-90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4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1990-95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(0.6)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(1.5)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1995-2012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(1.0)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20000-2012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(0.6)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5482765"/>
            <a:ext cx="2469016" cy="271997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ＭＳ Ｐゴシック" charset="0"/>
              </a:rPr>
              <a:t>Source: </a:t>
            </a:r>
            <a:r>
              <a:rPr lang="en-US" sz="1200" dirty="0" smtClean="0">
                <a:solidFill>
                  <a:srgbClr val="000000"/>
                </a:solidFill>
                <a:ea typeface="ＭＳ Ｐゴシック" charset="0"/>
              </a:rPr>
              <a:t>OECD</a:t>
            </a:r>
            <a:endParaRPr lang="en-US" sz="1200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BBFD3-D402-4F71-AECA-AD4F57A10B3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1204690" y="457200"/>
            <a:ext cx="7373257" cy="1500188"/>
          </a:xfrm>
        </p:spPr>
        <p:txBody>
          <a:bodyPr>
            <a:normAutofit fontScale="90000"/>
          </a:bodyPr>
          <a:lstStyle/>
          <a:p>
            <a:r>
              <a:rPr lang="en-US" alt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JAPAN-US </a:t>
            </a:r>
            <a:r>
              <a:rPr lang="en-US" alt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</a:t>
            </a:r>
            <a:r>
              <a:rPr lang="en-US" alt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</a:t>
            </a:r>
            <a: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 Productivity</a:t>
            </a:r>
            <a:r>
              <a:rPr lang="en-US" altLang="en-US" sz="1200" u="sng" dirty="0" smtClean="0"/>
              <a:t/>
            </a:r>
            <a:br>
              <a:rPr lang="en-US" altLang="en-US" sz="1200" u="sng" dirty="0" smtClean="0"/>
            </a:br>
            <a:r>
              <a:rPr lang="en-US" altLang="en-US" sz="2000" u="sng" dirty="0" smtClean="0"/>
              <a:t>(PERCENT PA)</a:t>
            </a:r>
          </a:p>
        </p:txBody>
      </p:sp>
      <p:graphicFrame>
        <p:nvGraphicFramePr>
          <p:cNvPr id="83266" name="Group 322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72573" y="2214563"/>
          <a:ext cx="8969829" cy="3817660"/>
        </p:xfrm>
        <a:graphic>
          <a:graphicData uri="http://schemas.openxmlformats.org/drawingml/2006/table">
            <a:tbl>
              <a:tblPr/>
              <a:tblGrid>
                <a:gridCol w="943427"/>
                <a:gridCol w="725715"/>
                <a:gridCol w="653143"/>
                <a:gridCol w="435429"/>
                <a:gridCol w="880291"/>
                <a:gridCol w="216747"/>
                <a:gridCol w="653143"/>
                <a:gridCol w="508000"/>
                <a:gridCol w="870857"/>
                <a:gridCol w="217715"/>
                <a:gridCol w="725715"/>
                <a:gridCol w="580571"/>
                <a:gridCol w="1559076"/>
              </a:tblGrid>
              <a:tr h="434345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                  Productivity                                                 Hour Worked                                        Employment</a:t>
                      </a:r>
                    </a:p>
                  </a:txBody>
                  <a:tcPr marT="45722" marB="4572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6012" marR="96012" marT="48770" marB="48770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Beg-Lev (J/US)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Japan-US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Japan-US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Japan-US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1955-73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.28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1973-9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(2.0)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(1.7)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(1.6)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(0.8)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1979-85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(1.2)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1985-90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1990-95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1.32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3.3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(2.7)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(2.9)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(0.6)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(2.3)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1995-2000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1.32'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(0.7)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(2.1)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(0.2)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(1.9)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(1.9)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(1.8)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8859" y="6496941"/>
            <a:ext cx="8469088" cy="210441"/>
          </a:xfrm>
          <a:prstGeom prst="rect">
            <a:avLst/>
          </a:prstGeom>
          <a:noFill/>
        </p:spPr>
        <p:txBody>
          <a:bodyPr wrap="square" lIns="86486" tIns="43243" rIns="86486" bIns="432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0000"/>
                </a:solidFill>
                <a:ea typeface="ＭＳ Ｐゴシック" charset="0"/>
              </a:rPr>
              <a:t>Source: Monthly Labor Review, June 2002 “Comparing 50  Years of Labor </a:t>
            </a:r>
            <a:r>
              <a:rPr lang="en-US" sz="800" dirty="0" smtClean="0">
                <a:solidFill>
                  <a:srgbClr val="000000"/>
                </a:solidFill>
                <a:ea typeface="ＭＳ Ｐゴシック" charset="0"/>
              </a:rPr>
              <a:t>Productivity </a:t>
            </a:r>
            <a:r>
              <a:rPr lang="en-US" sz="800" dirty="0">
                <a:solidFill>
                  <a:srgbClr val="000000"/>
                </a:solidFill>
                <a:ea typeface="ＭＳ Ｐゴシック" charset="0"/>
              </a:rPr>
              <a:t>in US and Foreign Manufacturing”. Aaron E Cobet &amp; Gregory A. Wilson, pp. 51-65.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8" y="6140392"/>
            <a:ext cx="1359281" cy="256608"/>
          </a:xfrm>
          <a:prstGeom prst="rect">
            <a:avLst/>
          </a:prstGeom>
          <a:noFill/>
        </p:spPr>
        <p:txBody>
          <a:bodyPr wrap="none" lIns="86486" tIns="43243" rIns="86486" bIns="432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ea typeface="ＭＳ Ｐゴシック" charset="0"/>
              </a:rPr>
              <a:t>‘End Level 2000 1.28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9BBFD3-D402-4F71-AECA-AD4F57A10B3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1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Critical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Institutional,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Agent – Based Models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Depression Analysis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534400" cy="5314949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Agricultural Collapse		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1920s     Weak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1929-32 Price Collapse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1929-32 Income Collapse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1930-32 Mobility Collapse</a:t>
            </a:r>
          </a:p>
          <a:p>
            <a:pPr lvl="4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 (30-35% US Population)</a:t>
            </a:r>
          </a:p>
          <a:p>
            <a:pPr lvl="8"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Transmission to Broader Economy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Agricultural Demand Collapse Outweighs Benefits of Lower Food Prices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Rural Service Income Collapse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Debt Deflation Impact</a:t>
            </a:r>
          </a:p>
          <a:p>
            <a:pPr lvl="3"/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International Competition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Country Recoveries Related to Devaluations (Argentina, Australia)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Devaluation Constraint Prevent Global Recovery</a:t>
            </a:r>
          </a:p>
          <a:p>
            <a:pPr lvl="3"/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Policy Solution</a:t>
            </a: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World War II Finances Rural to Urban Transition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Non-Reappearance of Depression</a:t>
            </a:r>
          </a:p>
          <a:p>
            <a:pPr lvl="3"/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Non-Recovery (Argentina)</a:t>
            </a:r>
          </a:p>
          <a:p>
            <a:pPr lvl="3"/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8">
              <a:buFontTx/>
              <a:buChar char="-"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8">
              <a:buFontTx/>
              <a:buChar char="-"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Current Crisis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Manufacturing Collapse</a:t>
            </a:r>
          </a:p>
          <a:p>
            <a:pPr lvl="4">
              <a:buFontTx/>
              <a:buChar char="-"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Temporally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Extended</a:t>
            </a:r>
          </a:p>
          <a:p>
            <a:pPr lvl="4">
              <a:buNone/>
            </a:pP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	(US 1979-84; Japan 1989, Asia Crisis)</a:t>
            </a:r>
          </a:p>
          <a:p>
            <a:pPr lvl="4">
              <a:buFontTx/>
              <a:buChar char="-"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Crisis Generated by Huge Asian Capacity</a:t>
            </a:r>
          </a:p>
          <a:p>
            <a:pPr lvl="4">
              <a:buNone/>
            </a:pP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Additions (Post – 2000)</a:t>
            </a:r>
          </a:p>
          <a:p>
            <a:pPr lvl="4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4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Transmission to Broader Economy</a:t>
            </a:r>
          </a:p>
          <a:p>
            <a:pPr marL="342900" lvl="4" indent="-34290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4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International Competition</a:t>
            </a:r>
          </a:p>
          <a:p>
            <a:pPr lvl="4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 Asian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Currency Management</a:t>
            </a:r>
          </a:p>
          <a:p>
            <a:pPr lvl="4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 Euro Imbalances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  <a:p>
            <a:pPr marL="2171700" lvl="8" indent="-34290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4" indent="-34290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Policy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</a:p>
          <a:p>
            <a:pPr lvl="4"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- Nowhere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in Sight</a:t>
            </a:r>
          </a:p>
          <a:p>
            <a:pPr lvl="4"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Elements of the Model</a:t>
            </a: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410199"/>
          </a:xfrm>
        </p:spPr>
        <p:txBody>
          <a:bodyPr>
            <a:normAutofit fontScale="70000" lnSpcReduction="20000"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Deteriorating Fundamentals Lead to Immobility Constraint</a:t>
            </a: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Requires Significant Investment (Labor)</a:t>
            </a:r>
          </a:p>
          <a:p>
            <a:pPr marL="457200" lvl="1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Relocation</a:t>
            </a:r>
          </a:p>
          <a:p>
            <a:pPr lvl="2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Retraining</a:t>
            </a:r>
          </a:p>
          <a:p>
            <a:pPr lvl="2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Job Search Interim Support</a:t>
            </a:r>
          </a:p>
          <a:p>
            <a:pPr lvl="2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Wealth Impairment Prevents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Self-Financing</a:t>
            </a:r>
          </a:p>
          <a:p>
            <a:pPr marL="457200" lvl="1" indent="0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 Constraints Prevent Alternative Finances</a:t>
            </a: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Immobility Amplifies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Sectoral Deterioration – No Relief in Supply from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Outmigration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Aggregate Demand Impact of Sectoral Deterioration in Income Outweighs Benefit of Favorable Price Trend</a:t>
            </a:r>
          </a:p>
          <a:p>
            <a:pPr marL="0" lvl="1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Constrained Consumers Adjust More Than Unconstrained Consumers</a:t>
            </a:r>
          </a:p>
          <a:p>
            <a:pPr lvl="2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Debt – Deflation Issues</a:t>
            </a:r>
          </a:p>
          <a:p>
            <a:pPr lvl="2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Uncertainty in Impacts on Wealth/Debt</a:t>
            </a:r>
          </a:p>
          <a:p>
            <a:pPr lvl="2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</a:p>
          <a:p>
            <a:pPr lvl="2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Competition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8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1" y="514351"/>
            <a:ext cx="7721599" cy="577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571500"/>
            <a:ext cx="82296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342900"/>
            <a:ext cx="84328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94065" y="2219499"/>
            <a:ext cx="764771" cy="511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904508" y="2219499"/>
            <a:ext cx="764771" cy="5112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4488872" y="3142211"/>
            <a:ext cx="831273" cy="623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3308465" y="4152206"/>
            <a:ext cx="947650" cy="4987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993371" y="1625658"/>
            <a:ext cx="4838007" cy="0"/>
          </a:xfrm>
          <a:custGeom>
            <a:avLst/>
            <a:gdLst/>
            <a:ahLst/>
            <a:cxnLst/>
            <a:rect l="l" t="t" r="r" b="b"/>
            <a:pathLst>
              <a:path w="5321808">
                <a:moveTo>
                  <a:pt x="0" y="0"/>
                </a:moveTo>
                <a:lnTo>
                  <a:pt x="5321808" y="0"/>
                </a:lnTo>
              </a:path>
            </a:pathLst>
          </a:custGeom>
          <a:ln w="4572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621905" y="1079442"/>
            <a:ext cx="3648941" cy="230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700" b="1" spc="28" dirty="0">
                <a:latin typeface="Arial"/>
                <a:cs typeface="Arial"/>
              </a:rPr>
              <a:t>Deficit</a:t>
            </a:r>
            <a:r>
              <a:rPr sz="1700" b="1" spc="24" dirty="0">
                <a:latin typeface="Arial"/>
                <a:cs typeface="Arial"/>
              </a:rPr>
              <a:t> </a:t>
            </a:r>
            <a:r>
              <a:rPr sz="1700" b="1" spc="8" dirty="0">
                <a:latin typeface="Arial"/>
                <a:cs typeface="Arial"/>
              </a:rPr>
              <a:t>Country</a:t>
            </a:r>
            <a:r>
              <a:rPr sz="1700" b="1" spc="115" dirty="0">
                <a:latin typeface="Arial"/>
                <a:cs typeface="Arial"/>
              </a:rPr>
              <a:t> </a:t>
            </a:r>
            <a:r>
              <a:rPr sz="1700" b="1" spc="8" dirty="0">
                <a:latin typeface="Arial"/>
                <a:cs typeface="Arial"/>
              </a:rPr>
              <a:t>Macrostability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0757" y="1942233"/>
            <a:ext cx="5463886" cy="21994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600" spc="80" dirty="0">
                <a:latin typeface="Arial"/>
                <a:cs typeface="Arial"/>
              </a:rPr>
              <a:t>Output=</a:t>
            </a:r>
            <a:r>
              <a:rPr sz="1600" spc="131" dirty="0">
                <a:latin typeface="Arial"/>
                <a:cs typeface="Arial"/>
              </a:rPr>
              <a:t> </a:t>
            </a:r>
            <a:r>
              <a:rPr sz="1600" spc="68" dirty="0">
                <a:latin typeface="Arial"/>
                <a:cs typeface="Arial"/>
              </a:rPr>
              <a:t>I</a:t>
            </a:r>
            <a:r>
              <a:rPr sz="1600" spc="8" dirty="0">
                <a:latin typeface="Arial"/>
                <a:cs typeface="Arial"/>
              </a:rPr>
              <a:t>nc</a:t>
            </a:r>
            <a:r>
              <a:rPr sz="1600" spc="52" dirty="0">
                <a:latin typeface="Arial"/>
                <a:cs typeface="Arial"/>
              </a:rPr>
              <a:t>o</a:t>
            </a:r>
            <a:r>
              <a:rPr sz="1600" spc="20" dirty="0">
                <a:latin typeface="Arial"/>
                <a:cs typeface="Arial"/>
              </a:rPr>
              <a:t>me</a:t>
            </a:r>
            <a:r>
              <a:rPr sz="1600" spc="24" dirty="0">
                <a:latin typeface="Arial"/>
                <a:cs typeface="Arial"/>
              </a:rPr>
              <a:t> </a:t>
            </a:r>
            <a:r>
              <a:rPr sz="1600" spc="8" dirty="0">
                <a:latin typeface="Arial"/>
                <a:cs typeface="Arial"/>
              </a:rPr>
              <a:t>+</a:t>
            </a:r>
            <a:r>
              <a:rPr sz="1600" spc="36" dirty="0">
                <a:latin typeface="Arial"/>
                <a:cs typeface="Arial"/>
              </a:rPr>
              <a:t> </a:t>
            </a:r>
            <a:r>
              <a:rPr sz="1600" spc="-12" dirty="0">
                <a:latin typeface="Arial"/>
                <a:cs typeface="Arial"/>
              </a:rPr>
              <a:t>Exogenous</a:t>
            </a:r>
            <a:r>
              <a:rPr sz="1600" spc="76" dirty="0">
                <a:latin typeface="Arial"/>
                <a:cs typeface="Arial"/>
              </a:rPr>
              <a:t> </a:t>
            </a:r>
            <a:r>
              <a:rPr sz="1600" spc="95" dirty="0">
                <a:latin typeface="Arial"/>
                <a:cs typeface="Arial"/>
              </a:rPr>
              <a:t>Spending-</a:t>
            </a:r>
            <a:r>
              <a:rPr sz="1600" spc="99" dirty="0">
                <a:latin typeface="Arial"/>
                <a:cs typeface="Arial"/>
              </a:rPr>
              <a:t> </a:t>
            </a:r>
            <a:r>
              <a:rPr sz="1600" spc="-12" dirty="0">
                <a:latin typeface="Arial"/>
                <a:cs typeface="Arial"/>
              </a:rPr>
              <a:t>Leakage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03549" y="2895427"/>
            <a:ext cx="502805" cy="21084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400" spc="103" dirty="0">
                <a:latin typeface="Arial"/>
                <a:cs typeface="Arial"/>
              </a:rPr>
              <a:t>I</a:t>
            </a:r>
            <a:r>
              <a:rPr sz="1400" spc="-107" dirty="0">
                <a:latin typeface="Arial"/>
                <a:cs typeface="Arial"/>
              </a:rPr>
              <a:t> </a:t>
            </a:r>
            <a:r>
              <a:rPr sz="1600" spc="-302" dirty="0">
                <a:latin typeface="Times New Roman"/>
                <a:cs typeface="Times New Roman"/>
              </a:rPr>
              <a:t>&amp;</a:t>
            </a:r>
            <a:r>
              <a:rPr sz="1600" spc="68" dirty="0">
                <a:latin typeface="Times New Roman"/>
                <a:cs typeface="Times New Roman"/>
              </a:rPr>
              <a:t> </a:t>
            </a:r>
            <a:r>
              <a:rPr sz="1400" spc="64" dirty="0">
                <a:latin typeface="Arial"/>
                <a:cs typeface="Arial"/>
              </a:rPr>
              <a:t>G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3337" y="2921405"/>
            <a:ext cx="2473036" cy="178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300" spc="28" dirty="0">
                <a:latin typeface="Arial"/>
                <a:cs typeface="Arial"/>
              </a:rPr>
              <a:t>Taxes+</a:t>
            </a:r>
            <a:r>
              <a:rPr sz="1300" spc="147" dirty="0">
                <a:latin typeface="Arial"/>
                <a:cs typeface="Arial"/>
              </a:rPr>
              <a:t> </a:t>
            </a:r>
            <a:r>
              <a:rPr sz="1300" spc="-12" dirty="0">
                <a:latin typeface="Arial"/>
                <a:cs typeface="Arial"/>
              </a:rPr>
              <a:t>RE</a:t>
            </a:r>
            <a:r>
              <a:rPr sz="1300" spc="16" dirty="0">
                <a:latin typeface="Arial"/>
                <a:cs typeface="Arial"/>
              </a:rPr>
              <a:t> </a:t>
            </a:r>
            <a:r>
              <a:rPr sz="1300" spc="20" dirty="0">
                <a:latin typeface="Arial"/>
                <a:cs typeface="Arial"/>
              </a:rPr>
              <a:t>+</a:t>
            </a:r>
            <a:r>
              <a:rPr sz="1300" spc="-16" dirty="0">
                <a:latin typeface="Arial"/>
                <a:cs typeface="Arial"/>
              </a:rPr>
              <a:t> </a:t>
            </a:r>
            <a:r>
              <a:rPr sz="1300" spc="235" dirty="0">
                <a:latin typeface="Arial"/>
                <a:cs typeface="Arial"/>
              </a:rPr>
              <a:t>(M-</a:t>
            </a:r>
            <a:r>
              <a:rPr sz="1300" spc="-91" dirty="0">
                <a:latin typeface="Arial"/>
                <a:cs typeface="Arial"/>
              </a:rPr>
              <a:t> </a:t>
            </a:r>
            <a:r>
              <a:rPr sz="1300" spc="139" dirty="0">
                <a:latin typeface="Arial"/>
                <a:cs typeface="Arial"/>
              </a:rPr>
              <a:t>X</a:t>
            </a:r>
            <a:r>
              <a:rPr sz="1300" spc="72" dirty="0">
                <a:latin typeface="Arial"/>
                <a:cs typeface="Arial"/>
              </a:rPr>
              <a:t>)</a:t>
            </a:r>
            <a:r>
              <a:rPr sz="1300" spc="119" dirty="0">
                <a:latin typeface="Arial"/>
                <a:cs typeface="Arial"/>
              </a:rPr>
              <a:t>+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-40" dirty="0">
                <a:latin typeface="Arial"/>
                <a:cs typeface="Arial"/>
              </a:rPr>
              <a:t>NPS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87618" y="3838055"/>
            <a:ext cx="1730086" cy="2056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102"/>
            <a:r>
              <a:rPr sz="1500" spc="28" dirty="0">
                <a:latin typeface="Times New Roman"/>
                <a:cs typeface="Times New Roman"/>
              </a:rPr>
              <a:t>@</a:t>
            </a:r>
            <a:r>
              <a:rPr sz="1500" spc="20" dirty="0">
                <a:latin typeface="Times New Roman"/>
                <a:cs typeface="Times New Roman"/>
              </a:rPr>
              <a:t> </a:t>
            </a:r>
            <a:r>
              <a:rPr sz="1400" spc="56" dirty="0">
                <a:latin typeface="Arial"/>
                <a:cs typeface="Arial"/>
              </a:rPr>
              <a:t>6-7%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99" dirty="0">
                <a:latin typeface="Arial"/>
                <a:cs typeface="Arial"/>
              </a:rPr>
              <a:t> </a:t>
            </a:r>
            <a:r>
              <a:rPr sz="1400" spc="20" dirty="0">
                <a:latin typeface="Arial"/>
                <a:cs typeface="Arial"/>
              </a:rPr>
              <a:t>Output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59560" y="4779991"/>
            <a:ext cx="4129809" cy="97241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60643"/>
            <a:r>
              <a:rPr sz="1400" spc="12" dirty="0">
                <a:latin typeface="Arial"/>
                <a:cs typeface="Arial"/>
              </a:rPr>
              <a:t>Very</a:t>
            </a:r>
            <a:r>
              <a:rPr sz="1400" spc="131" dirty="0">
                <a:latin typeface="Arial"/>
                <a:cs typeface="Arial"/>
              </a:rPr>
              <a:t> </a:t>
            </a:r>
            <a:r>
              <a:rPr sz="1400" spc="36" dirty="0">
                <a:latin typeface="Arial"/>
                <a:cs typeface="Arial"/>
              </a:rPr>
              <a:t>Hard</a:t>
            </a:r>
            <a:r>
              <a:rPr sz="1400" spc="-36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99" dirty="0">
                <a:latin typeface="Arial"/>
                <a:cs typeface="Arial"/>
              </a:rPr>
              <a:t> </a:t>
            </a:r>
            <a:r>
              <a:rPr sz="1400" spc="40" dirty="0">
                <a:latin typeface="Arial"/>
                <a:cs typeface="Arial"/>
              </a:rPr>
              <a:t>Make</a:t>
            </a:r>
            <a:r>
              <a:rPr sz="1400" spc="48" dirty="0">
                <a:latin typeface="Arial"/>
                <a:cs typeface="Arial"/>
              </a:rPr>
              <a:t> </a:t>
            </a:r>
            <a:r>
              <a:rPr sz="1400" spc="52" dirty="0">
                <a:latin typeface="Arial"/>
                <a:cs typeface="Arial"/>
              </a:rPr>
              <a:t>Up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ts val="795"/>
              </a:lnSpc>
            </a:pPr>
            <a:endParaRPr sz="800" dirty="0"/>
          </a:p>
          <a:p>
            <a:pPr>
              <a:lnSpc>
                <a:spcPts val="954"/>
              </a:lnSpc>
              <a:spcBef>
                <a:spcPts val="40"/>
              </a:spcBef>
            </a:pPr>
            <a:endParaRPr sz="1000" dirty="0"/>
          </a:p>
          <a:p>
            <a:pPr marL="20707"/>
            <a:r>
              <a:rPr sz="1500" spc="87" dirty="0">
                <a:latin typeface="Times New Roman"/>
                <a:cs typeface="Times New Roman"/>
              </a:rPr>
              <a:t>1.</a:t>
            </a:r>
            <a:r>
              <a:rPr sz="1500" spc="24" dirty="0">
                <a:latin typeface="Times New Roman"/>
                <a:cs typeface="Times New Roman"/>
              </a:rPr>
              <a:t> </a:t>
            </a:r>
            <a:r>
              <a:rPr sz="1400" spc="28" dirty="0">
                <a:latin typeface="Arial"/>
                <a:cs typeface="Arial"/>
              </a:rPr>
              <a:t>Internet</a:t>
            </a:r>
            <a:r>
              <a:rPr sz="1400" spc="52" dirty="0">
                <a:latin typeface="Arial"/>
                <a:cs typeface="Arial"/>
              </a:rPr>
              <a:t> </a:t>
            </a:r>
            <a:r>
              <a:rPr sz="1400" spc="24" dirty="0">
                <a:latin typeface="Arial"/>
                <a:cs typeface="Arial"/>
              </a:rPr>
              <a:t>Investment</a:t>
            </a:r>
            <a:r>
              <a:rPr sz="1400" spc="28" dirty="0">
                <a:latin typeface="Arial"/>
                <a:cs typeface="Arial"/>
              </a:rPr>
              <a:t> </a:t>
            </a:r>
            <a:r>
              <a:rPr sz="1400" spc="24" dirty="0">
                <a:latin typeface="Arial"/>
                <a:cs typeface="Arial"/>
              </a:rPr>
              <a:t>Boom</a:t>
            </a:r>
            <a:endParaRPr sz="1400" dirty="0">
              <a:latin typeface="Arial"/>
              <a:cs typeface="Arial"/>
            </a:endParaRPr>
          </a:p>
          <a:p>
            <a:pPr marL="10102">
              <a:lnSpc>
                <a:spcPts val="1774"/>
              </a:lnSpc>
            </a:pPr>
            <a:r>
              <a:rPr sz="1400" spc="32" dirty="0">
                <a:latin typeface="Arial"/>
                <a:cs typeface="Arial"/>
              </a:rPr>
              <a:t>2.</a:t>
            </a:r>
            <a:r>
              <a:rPr sz="1400" spc="175" dirty="0">
                <a:latin typeface="Arial"/>
                <a:cs typeface="Arial"/>
              </a:rPr>
              <a:t> </a:t>
            </a:r>
            <a:r>
              <a:rPr sz="1400" spc="44" dirty="0">
                <a:latin typeface="Arial"/>
                <a:cs typeface="Arial"/>
              </a:rPr>
              <a:t>Housing</a:t>
            </a:r>
            <a:r>
              <a:rPr sz="1400" spc="68" dirty="0">
                <a:latin typeface="Arial"/>
                <a:cs typeface="Arial"/>
              </a:rPr>
              <a:t> </a:t>
            </a:r>
            <a:r>
              <a:rPr sz="1400" spc="24" dirty="0">
                <a:latin typeface="Arial"/>
                <a:cs typeface="Arial"/>
              </a:rPr>
              <a:t>Boom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500" spc="48" dirty="0">
                <a:latin typeface="Times New Roman"/>
                <a:cs typeface="Times New Roman"/>
              </a:rPr>
              <a:t>(1994-1999)</a:t>
            </a:r>
            <a:r>
              <a:rPr sz="1500" spc="-16" dirty="0">
                <a:latin typeface="Times New Roman"/>
                <a:cs typeface="Times New Roman"/>
              </a:rPr>
              <a:t> </a:t>
            </a:r>
            <a:r>
              <a:rPr sz="1400" spc="32" dirty="0">
                <a:latin typeface="Arial"/>
                <a:cs typeface="Arial"/>
              </a:rPr>
              <a:t>(2000-2005)</a:t>
            </a:r>
            <a:endParaRPr sz="1400" dirty="0">
              <a:latin typeface="Arial"/>
              <a:cs typeface="Arial"/>
            </a:endParaRPr>
          </a:p>
          <a:p>
            <a:pPr marL="13637">
              <a:lnSpc>
                <a:spcPts val="1821"/>
              </a:lnSpc>
            </a:pPr>
            <a:r>
              <a:rPr sz="1400" spc="44" dirty="0">
                <a:latin typeface="Arial"/>
                <a:cs typeface="Arial"/>
              </a:rPr>
              <a:t>3.</a:t>
            </a:r>
            <a:r>
              <a:rPr sz="1400" spc="123" dirty="0">
                <a:latin typeface="Arial"/>
                <a:cs typeface="Arial"/>
              </a:rPr>
              <a:t> </a:t>
            </a:r>
            <a:r>
              <a:rPr sz="1400" spc="36" dirty="0">
                <a:latin typeface="Arial"/>
                <a:cs typeface="Arial"/>
              </a:rPr>
              <a:t>NPSaving</a:t>
            </a:r>
            <a:r>
              <a:rPr sz="1400" spc="68" dirty="0">
                <a:latin typeface="Arial"/>
                <a:cs typeface="Arial"/>
              </a:rPr>
              <a:t> </a:t>
            </a:r>
            <a:r>
              <a:rPr sz="1600" spc="-76" dirty="0">
                <a:latin typeface="Arial"/>
                <a:cs typeface="Arial"/>
              </a:rPr>
              <a:t>= </a:t>
            </a:r>
            <a:r>
              <a:rPr sz="1400" spc="60" dirty="0">
                <a:latin typeface="Arial"/>
                <a:cs typeface="Arial"/>
              </a:rPr>
              <a:t>0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8E1F7-84F5-4604-8FFB-2F5759EEE23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1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909</Words>
  <Application>Microsoft Office PowerPoint</Application>
  <PresentationFormat>On-screen Show (4:3)</PresentationFormat>
  <Paragraphs>482</Paragraphs>
  <Slides>22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ＭＳ Ｐゴシック</vt:lpstr>
      <vt:lpstr>Arial</vt:lpstr>
      <vt:lpstr>Calibri</vt:lpstr>
      <vt:lpstr>Courier New</vt:lpstr>
      <vt:lpstr>Times New Roman</vt:lpstr>
      <vt:lpstr>Office Theme</vt:lpstr>
      <vt:lpstr>Typical Business Cycles </vt:lpstr>
      <vt:lpstr>Long Term Cycles</vt:lpstr>
      <vt:lpstr>Depression Analysis</vt:lpstr>
      <vt:lpstr>Current Crisis</vt:lpstr>
      <vt:lpstr>Basic Elements of the Model</vt:lpstr>
      <vt:lpstr>PowerPoint Presentation</vt:lpstr>
      <vt:lpstr>PowerPoint Presentation</vt:lpstr>
      <vt:lpstr>PowerPoint Presentation</vt:lpstr>
      <vt:lpstr>PowerPoint Presentation</vt:lpstr>
      <vt:lpstr>This Time There Are Differences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This Time Its Different – Wage Dispersion</vt:lpstr>
      <vt:lpstr>PowerPoint Presentation</vt:lpstr>
      <vt:lpstr>PowerPoint Presentation</vt:lpstr>
      <vt:lpstr>Mobility Issues - Productivity</vt:lpstr>
      <vt:lpstr>  JAPAN-US GROWTH DIFFERENTIAL  AGGREGATE PRIVATE (PERCENT PA) </vt:lpstr>
      <vt:lpstr>JAPAN-US GROWTH DIFFERENTIAL  Manufacturing Productivity (PERCENT PA)</vt:lpstr>
      <vt:lpstr>Conclusion</vt:lpstr>
    </vt:vector>
  </TitlesOfParts>
  <Company>Columbia Business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jk3396</dc:creator>
  <cp:lastModifiedBy>Kimyagarov,  Julia</cp:lastModifiedBy>
  <cp:revision>71</cp:revision>
  <cp:lastPrinted>2015-12-17T14:41:08Z</cp:lastPrinted>
  <dcterms:created xsi:type="dcterms:W3CDTF">2014-06-02T17:43:26Z</dcterms:created>
  <dcterms:modified xsi:type="dcterms:W3CDTF">2015-12-17T14:48:10Z</dcterms:modified>
</cp:coreProperties>
</file>